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61" r:id="rId2"/>
    <p:sldId id="362" r:id="rId3"/>
    <p:sldId id="363" r:id="rId4"/>
    <p:sldId id="364" r:id="rId5"/>
    <p:sldId id="365" r:id="rId6"/>
    <p:sldId id="366" r:id="rId7"/>
    <p:sldId id="367" r:id="rId8"/>
    <p:sldId id="368" r:id="rId9"/>
    <p:sldId id="287" r:id="rId10"/>
    <p:sldId id="288" r:id="rId11"/>
    <p:sldId id="317" r:id="rId1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5C5C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78234" autoAdjust="0"/>
  </p:normalViewPr>
  <p:slideViewPr>
    <p:cSldViewPr snapToGrid="0">
      <p:cViewPr varScale="1">
        <p:scale>
          <a:sx n="67" d="100"/>
          <a:sy n="67" d="100"/>
        </p:scale>
        <p:origin x="614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59A82-B575-4226-8A09-A5B072479177}" type="datetimeFigureOut">
              <a:rPr lang="pl-PL" smtClean="0"/>
              <a:t>28.10.2021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D2610-1426-4EFD-83D2-2399D4353A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6747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D2610-1426-4EFD-83D2-2399D4353A5D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348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D2610-1426-4EFD-83D2-2399D4353A5D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361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FDEE-081E-4A5E-83D0-1E59A8466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34AB34-CEE7-4F5B-B834-B8F7EA78C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76061-406A-486C-BC36-2DBCE44C3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3113-3ECC-4DC9-B636-16B32516798D}" type="datetimeFigureOut">
              <a:rPr lang="pl-PL" smtClean="0"/>
              <a:t>28.10.2021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2F1A4-D627-4E17-B694-CE4AE3F9E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A9208-8486-4859-92A3-A753CEEC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2115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3B03-886D-4E33-8165-40AA3EF0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274EC-D2AD-4DB2-BA89-7A2BEA6A9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B21A6-16BD-4FB3-8836-3D3B5082D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3113-3ECC-4DC9-B636-16B32516798D}" type="datetimeFigureOut">
              <a:rPr lang="pl-PL" smtClean="0"/>
              <a:t>28.10.2021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E9C9C-B82D-443E-A975-423E4ADAF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0372F-F9C8-48C1-B4FD-FBB0BAF25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1355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AD5012-F439-458A-B466-FF01C640DB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CAC9A-C12A-4441-8538-87777D25B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F18E0-C529-49A6-BC5D-F30A09B9F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3113-3ECC-4DC9-B636-16B32516798D}" type="datetimeFigureOut">
              <a:rPr lang="pl-PL" smtClean="0"/>
              <a:t>28.10.2021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78368-4371-4287-86B7-93DFE74E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07297-CD9F-4EF4-AF12-0D63690B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213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7E597-AF84-41B8-BD3A-2DD6E2B6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A2976-3031-4B76-BF7A-385E05E77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E6F02-EE4A-48E1-83B2-EF0A18C2D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3113-3ECC-4DC9-B636-16B32516798D}" type="datetimeFigureOut">
              <a:rPr lang="pl-PL" smtClean="0"/>
              <a:t>28.10.2021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5869-5F37-48A7-9D67-375F80B23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4918F-5A04-4949-9198-57AF3B60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3936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EBBFF-C474-4460-86A3-DD83BE9FF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92C4F-7537-461A-AA16-216DF1D3C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C5EF3-5B01-4D98-9288-4B446AA4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3113-3ECC-4DC9-B636-16B32516798D}" type="datetimeFigureOut">
              <a:rPr lang="pl-PL" smtClean="0"/>
              <a:t>28.10.2021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4F631-BFB9-4A7D-997E-1000F691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28317-897B-4FC6-8C76-24C8985B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46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C8007-7054-4297-A9FB-6897A21E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33C73-0A6F-4AEB-AEC0-6C4C19CF3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B7E69-E58C-4C0A-9DF7-C02B99F3E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E8251-5529-4EBC-A86B-286A163BA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3113-3ECC-4DC9-B636-16B32516798D}" type="datetimeFigureOut">
              <a:rPr lang="pl-PL" smtClean="0"/>
              <a:t>28.10.2021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F99F0-694D-47F5-BD3B-C717D52D0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606F-CF2F-4A22-9B12-61549ECC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326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50B2-BBC5-4487-8C6A-14B2B3FF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A4291-7C35-4C34-9CCF-505C23F69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A424C-8BF3-41AC-BB59-0A0C64D8F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807C3-A60C-4254-BC32-FA9F701DF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FBF546-A24B-4767-ACFF-F2DAA09569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D78851-AE11-4840-A8EA-C7EDE69C8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3113-3ECC-4DC9-B636-16B32516798D}" type="datetimeFigureOut">
              <a:rPr lang="pl-PL" smtClean="0"/>
              <a:t>28.10.2021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E98EC8-509F-46D7-891A-898EFF156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1C138C-C1CC-4F5B-9EC1-43159882D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593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2C534-CCB4-4EB8-9AC1-3F0FA5A8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C00454-4282-4157-B151-863570C75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3113-3ECC-4DC9-B636-16B32516798D}" type="datetimeFigureOut">
              <a:rPr lang="pl-PL" smtClean="0"/>
              <a:t>28.10.2021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03B9E-C15A-4BA6-8463-871943586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CA770-8A42-4614-9FD4-20124DAD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544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B768E8-B03F-464E-91E7-07FF3867E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3113-3ECC-4DC9-B636-16B32516798D}" type="datetimeFigureOut">
              <a:rPr lang="pl-PL" smtClean="0"/>
              <a:t>28.10.2021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0B03D9-ED13-4B0E-ABAF-C506DE6C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039DF-09A7-4D1C-B8D7-205E9902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9520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5F445-DB78-4D50-B07B-ACD144ED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BBD05-D8D1-4E66-BCA6-5C6C21E57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3860B-D0C8-4D5F-A01E-CD1BDEADD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878D9-869E-4319-A377-4D63AC069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3113-3ECC-4DC9-B636-16B32516798D}" type="datetimeFigureOut">
              <a:rPr lang="pl-PL" smtClean="0"/>
              <a:t>28.10.2021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C1788-EEEA-4A1A-82A7-F339C5E23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43ADE-8288-4B6E-A682-07F31352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062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712C-31FC-45CE-B547-8C2FA96B3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E65B05-1E76-49E6-8C61-759F80C945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B8558-6250-452F-92CA-CF4278C1C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8A776-DD64-4EDA-B1E7-E6041C15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3113-3ECC-4DC9-B636-16B32516798D}" type="datetimeFigureOut">
              <a:rPr lang="pl-PL" smtClean="0"/>
              <a:t>28.10.2021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B8CF5-44D9-49D7-9761-0A01E32E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617C8-0420-4895-945C-9749F886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212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17C9BE-81A8-4B6F-9842-475E8580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99BCE-87A4-40AF-94FC-60BB12BED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61B5B-9B17-4425-8333-371CA7993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43113-3ECC-4DC9-B636-16B32516798D}" type="datetimeFigureOut">
              <a:rPr lang="pl-PL" smtClean="0"/>
              <a:t>28.10.2021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32685-7F1B-4668-984B-E21593669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5BC3B-30FE-442C-8E74-49F7616D3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6865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-redux.js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417F7-9545-43C4-AC6C-36D4F5805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ctr">
            <a:normAutofit/>
          </a:bodyPr>
          <a:lstStyle/>
          <a:p>
            <a:pPr algn="r"/>
            <a:r>
              <a:rPr lang="pl-PL" dirty="0"/>
              <a:t>React.js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9047E-9F09-4262-83B7-DD759AEEC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pl-PL" dirty="0"/>
              <a:t>Od zera do front-end developera ;)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7FA2DE-FE5D-4D32-A436-A0416F74E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8" y="595293"/>
            <a:ext cx="3237126" cy="228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73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C0B9-A04C-4020-A168-46C6CD03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Zagadnienia dodatkowe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FFFEB-7183-42D5-A4D6-95D0BA3F56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 err="1">
                <a:hlinkClick r:id="rId3"/>
              </a:rPr>
              <a:t>Redux</a:t>
            </a:r>
            <a:endParaRPr lang="pl-P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364B86-9329-4860-BAA1-52C16AA080D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90688"/>
            <a:ext cx="6342783" cy="402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19948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72FC-0D67-4AB5-9EB3-3A824A5D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 następnym odcinku: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2502E-1474-45F3-83D4-635C33DE8F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Tłumaczenia</a:t>
            </a:r>
          </a:p>
          <a:p>
            <a:r>
              <a:rPr lang="pl-PL" dirty="0"/>
              <a:t>Testowanie</a:t>
            </a:r>
          </a:p>
          <a:p>
            <a:r>
              <a:rPr lang="pl-PL" dirty="0"/>
              <a:t>Deployment</a:t>
            </a:r>
          </a:p>
          <a:p>
            <a:r>
              <a:rPr lang="pl-PL" dirty="0" err="1"/>
              <a:t>Interceptory</a:t>
            </a:r>
            <a:endParaRPr lang="pl-PL" dirty="0"/>
          </a:p>
        </p:txBody>
      </p:sp>
      <p:pic>
        <p:nvPicPr>
          <p:cNvPr id="1026" name="Picture 2" descr="Chill Til The Next Episode: A 6x9 Inch Matte Softcover Notebook Journal With  120 Blank Lined Pages And A Funny Cover Slogan: Journals, GetThread:  9781726686136: Amazon.com: Books">
            <a:extLst>
              <a:ext uri="{FF2B5EF4-FFF2-40B4-BE49-F238E27FC236}">
                <a16:creationId xmlns:a16="http://schemas.microsoft.com/office/drawing/2014/main" id="{BC839964-CBE6-46CC-B931-A658992F7A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21" y="1825625"/>
            <a:ext cx="290195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50878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BC9B-E7D2-467B-8D0B-F9CD6E058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to jest stan?</a:t>
            </a:r>
          </a:p>
        </p:txBody>
      </p:sp>
      <p:pic>
        <p:nvPicPr>
          <p:cNvPr id="4" name="Graphic 3" descr="Web design">
            <a:extLst>
              <a:ext uri="{FF2B5EF4-FFF2-40B4-BE49-F238E27FC236}">
                <a16:creationId xmlns:a16="http://schemas.microsoft.com/office/drawing/2014/main" id="{76D0A74F-BD82-4CAC-9BAE-4C69AF529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4954" y="2033044"/>
            <a:ext cx="1743456" cy="1743456"/>
          </a:xfrm>
          <a:prstGeom prst="rect">
            <a:avLst/>
          </a:prstGeom>
        </p:spPr>
      </p:pic>
      <p:pic>
        <p:nvPicPr>
          <p:cNvPr id="5" name="Graphic 4" descr="Target Audience">
            <a:extLst>
              <a:ext uri="{FF2B5EF4-FFF2-40B4-BE49-F238E27FC236}">
                <a16:creationId xmlns:a16="http://schemas.microsoft.com/office/drawing/2014/main" id="{676105E3-8EA8-4D2A-B79B-B0FF6CEB7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9945" y="2124484"/>
            <a:ext cx="1560576" cy="1560576"/>
          </a:xfrm>
          <a:prstGeom prst="rect">
            <a:avLst/>
          </a:prstGeom>
        </p:spPr>
      </p:pic>
      <p:pic>
        <p:nvPicPr>
          <p:cNvPr id="6" name="Graphic 5" descr="Document">
            <a:extLst>
              <a:ext uri="{FF2B5EF4-FFF2-40B4-BE49-F238E27FC236}">
                <a16:creationId xmlns:a16="http://schemas.microsoft.com/office/drawing/2014/main" id="{2CBE9F82-3044-48F0-A40A-78876E3E5D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9641" y="3772927"/>
            <a:ext cx="1560576" cy="1560576"/>
          </a:xfrm>
          <a:prstGeom prst="rect">
            <a:avLst/>
          </a:prstGeom>
        </p:spPr>
      </p:pic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FB084B8A-8202-49D9-BDD9-ED1CEE709A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03440" y="3899839"/>
            <a:ext cx="1433664" cy="1433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9FAC3D-1823-4561-B562-F6D0CD24D6A0}"/>
              </a:ext>
            </a:extLst>
          </p:cNvPr>
          <p:cNvSpPr txBox="1"/>
          <p:nvPr/>
        </p:nvSpPr>
        <p:spPr>
          <a:xfrm>
            <a:off x="356378" y="3591834"/>
            <a:ext cx="334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Informacje na temat widoku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2E1F1-73A7-4F3A-B8A6-E08648A0F1F5}"/>
              </a:ext>
            </a:extLst>
          </p:cNvPr>
          <p:cNvSpPr txBox="1"/>
          <p:nvPr/>
        </p:nvSpPr>
        <p:spPr>
          <a:xfrm>
            <a:off x="2977626" y="5275048"/>
            <a:ext cx="334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Encja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9B4DD-F137-457C-96C6-AC3A640134B5}"/>
              </a:ext>
            </a:extLst>
          </p:cNvPr>
          <p:cNvSpPr txBox="1"/>
          <p:nvPr/>
        </p:nvSpPr>
        <p:spPr>
          <a:xfrm>
            <a:off x="4679929" y="3593528"/>
            <a:ext cx="334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Informacje o użytkowniku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8F8D28-D477-4782-89B9-DF83275FD5D9}"/>
              </a:ext>
            </a:extLst>
          </p:cNvPr>
          <p:cNvSpPr txBox="1"/>
          <p:nvPr/>
        </p:nvSpPr>
        <p:spPr>
          <a:xfrm>
            <a:off x="6949968" y="5276835"/>
            <a:ext cx="3340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Informacje wprowadzone przez użytkownika</a:t>
            </a:r>
          </a:p>
        </p:txBody>
      </p:sp>
    </p:spTree>
    <p:extLst>
      <p:ext uri="{BB962C8B-B14F-4D97-AF65-F5344CB8AC3E}">
        <p14:creationId xmlns:p14="http://schemas.microsoft.com/office/powerpoint/2010/main" val="229268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AF9DDA-2E84-4372-8E21-FB43A12A182F}"/>
              </a:ext>
            </a:extLst>
          </p:cNvPr>
          <p:cNvSpPr/>
          <p:nvPr/>
        </p:nvSpPr>
        <p:spPr>
          <a:xfrm>
            <a:off x="4963682" y="2997033"/>
            <a:ext cx="2264635" cy="598206"/>
          </a:xfrm>
          <a:prstGeom prst="roundRect">
            <a:avLst/>
          </a:prstGeom>
          <a:solidFill>
            <a:srgbClr val="4B304F"/>
          </a:solidFill>
          <a:ln>
            <a:solidFill>
              <a:srgbClr val="F2E8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Component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A47EDC-8910-4256-B71E-A0E637DA5447}"/>
              </a:ext>
            </a:extLst>
          </p:cNvPr>
          <p:cNvSpPr/>
          <p:nvPr/>
        </p:nvSpPr>
        <p:spPr>
          <a:xfrm>
            <a:off x="4963682" y="1756134"/>
            <a:ext cx="2264635" cy="598206"/>
          </a:xfrm>
          <a:prstGeom prst="roundRect">
            <a:avLst/>
          </a:prstGeom>
          <a:solidFill>
            <a:srgbClr val="4B304F"/>
          </a:solidFill>
          <a:ln>
            <a:solidFill>
              <a:srgbClr val="F2E8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View</a:t>
            </a:r>
            <a:endParaRPr lang="pl-P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A4D7C6-95C7-4CA5-9606-110F2A272FF6}"/>
              </a:ext>
            </a:extLst>
          </p:cNvPr>
          <p:cNvGrpSpPr/>
          <p:nvPr/>
        </p:nvGrpSpPr>
        <p:grpSpPr>
          <a:xfrm>
            <a:off x="5628652" y="2354340"/>
            <a:ext cx="934693" cy="684135"/>
            <a:chOff x="5628652" y="2354340"/>
            <a:chExt cx="934693" cy="68413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1DA750-E4EC-4EF1-87B1-D8B7FFF6B75F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096000" y="2354340"/>
              <a:ext cx="0" cy="684135"/>
            </a:xfrm>
            <a:prstGeom prst="straightConnector1">
              <a:avLst/>
            </a:prstGeom>
            <a:ln w="73025">
              <a:solidFill>
                <a:srgbClr val="B92ED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93C18C3-765C-423E-946B-541972787148}"/>
                </a:ext>
              </a:extLst>
            </p:cNvPr>
            <p:cNvSpPr/>
            <p:nvPr/>
          </p:nvSpPr>
          <p:spPr>
            <a:xfrm>
              <a:off x="5628652" y="2430840"/>
              <a:ext cx="934693" cy="31039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2BD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100" dirty="0">
                  <a:solidFill>
                    <a:srgbClr val="B82BD0"/>
                  </a:solidFill>
                </a:rPr>
                <a:t>User event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6F3E11-8F73-4FD0-93BD-01744EB1072F}"/>
              </a:ext>
            </a:extLst>
          </p:cNvPr>
          <p:cNvSpPr/>
          <p:nvPr/>
        </p:nvSpPr>
        <p:spPr>
          <a:xfrm>
            <a:off x="4963682" y="5718142"/>
            <a:ext cx="2264635" cy="598206"/>
          </a:xfrm>
          <a:prstGeom prst="roundRect">
            <a:avLst/>
          </a:prstGeom>
          <a:solidFill>
            <a:srgbClr val="FFFFFF"/>
          </a:solidFill>
          <a:ln>
            <a:solidFill>
              <a:srgbClr val="B82B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>
                <a:solidFill>
                  <a:srgbClr val="B82BD0"/>
                </a:solidFill>
              </a:rPr>
              <a:t>Reducer</a:t>
            </a:r>
            <a:endParaRPr lang="pl-PL" dirty="0">
              <a:solidFill>
                <a:srgbClr val="B82BD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3E5609-2E3E-4A1A-87EE-9D8A15BCFD23}"/>
              </a:ext>
            </a:extLst>
          </p:cNvPr>
          <p:cNvGrpSpPr/>
          <p:nvPr/>
        </p:nvGrpSpPr>
        <p:grpSpPr>
          <a:xfrm>
            <a:off x="5628652" y="3595238"/>
            <a:ext cx="934693" cy="2122905"/>
            <a:chOff x="5628652" y="3595238"/>
            <a:chExt cx="934693" cy="2122905"/>
          </a:xfrm>
        </p:grpSpPr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7251182D-C4A6-4513-8ADD-5D316574826E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rot="16200000" flipH="1">
              <a:off x="5034548" y="4656690"/>
              <a:ext cx="2122905" cy="1"/>
            </a:xfrm>
            <a:prstGeom prst="bentConnector3">
              <a:avLst/>
            </a:prstGeom>
            <a:ln w="82550">
              <a:solidFill>
                <a:srgbClr val="B82B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F501254-F71D-44B9-9826-0B0B22D41A36}"/>
                </a:ext>
              </a:extLst>
            </p:cNvPr>
            <p:cNvSpPr/>
            <p:nvPr/>
          </p:nvSpPr>
          <p:spPr>
            <a:xfrm>
              <a:off x="5628652" y="4275305"/>
              <a:ext cx="934693" cy="38138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2BD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100" dirty="0">
                  <a:solidFill>
                    <a:srgbClr val="B82BD0"/>
                  </a:solidFill>
                </a:rPr>
                <a:t>Action (</a:t>
              </a:r>
              <a:r>
                <a:rPr lang="pl-PL" sz="1100" dirty="0" err="1">
                  <a:solidFill>
                    <a:srgbClr val="B82BD0"/>
                  </a:solidFill>
                </a:rPr>
                <a:t>dispatch</a:t>
              </a:r>
              <a:r>
                <a:rPr lang="pl-PL" sz="1100" dirty="0">
                  <a:solidFill>
                    <a:srgbClr val="B82BD0"/>
                  </a:solidFill>
                </a:rPr>
                <a:t>)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1DF84CF-132D-4A24-A333-6EAB623BF98F}"/>
              </a:ext>
            </a:extLst>
          </p:cNvPr>
          <p:cNvSpPr/>
          <p:nvPr/>
        </p:nvSpPr>
        <p:spPr>
          <a:xfrm>
            <a:off x="1018164" y="4686300"/>
            <a:ext cx="2264635" cy="598206"/>
          </a:xfrm>
          <a:prstGeom prst="roundRect">
            <a:avLst/>
          </a:prstGeom>
          <a:solidFill>
            <a:srgbClr val="B82BD0"/>
          </a:solidFill>
          <a:ln>
            <a:solidFill>
              <a:srgbClr val="B82B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>
                <a:solidFill>
                  <a:schemeClr val="bg1"/>
                </a:solidFill>
              </a:rPr>
              <a:t>Store</a:t>
            </a:r>
            <a:endParaRPr lang="pl-PL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82A19F-D0D2-45E1-A89E-11522B15E800}"/>
              </a:ext>
            </a:extLst>
          </p:cNvPr>
          <p:cNvGrpSpPr/>
          <p:nvPr/>
        </p:nvGrpSpPr>
        <p:grpSpPr>
          <a:xfrm>
            <a:off x="3282799" y="4832729"/>
            <a:ext cx="2341577" cy="885413"/>
            <a:chOff x="3282799" y="4832729"/>
            <a:chExt cx="2341577" cy="885413"/>
          </a:xfrm>
        </p:grpSpPr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BA0147D-7007-4FE4-8A40-F1A72C839C6F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3282799" y="4985403"/>
              <a:ext cx="2341577" cy="732739"/>
            </a:xfrm>
            <a:prstGeom prst="bentConnector3">
              <a:avLst>
                <a:gd name="adj1" fmla="val 100034"/>
              </a:avLst>
            </a:prstGeom>
            <a:ln w="82550">
              <a:solidFill>
                <a:srgbClr val="B82B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940EADA-63CB-4942-9EDE-F72D116570CD}"/>
                </a:ext>
              </a:extLst>
            </p:cNvPr>
            <p:cNvSpPr/>
            <p:nvPr/>
          </p:nvSpPr>
          <p:spPr>
            <a:xfrm>
              <a:off x="3557081" y="4832729"/>
              <a:ext cx="934693" cy="31039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2BD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100" dirty="0" err="1">
                  <a:solidFill>
                    <a:srgbClr val="B82BD0"/>
                  </a:solidFill>
                </a:rPr>
                <a:t>State</a:t>
              </a:r>
              <a:endParaRPr lang="pl-PL" sz="1100" dirty="0">
                <a:solidFill>
                  <a:srgbClr val="B82BD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02C60E-5A87-4BA8-9BEF-A565CFBC7E77}"/>
              </a:ext>
            </a:extLst>
          </p:cNvPr>
          <p:cNvGrpSpPr/>
          <p:nvPr/>
        </p:nvGrpSpPr>
        <p:grpSpPr>
          <a:xfrm>
            <a:off x="2150482" y="5284507"/>
            <a:ext cx="2813200" cy="900120"/>
            <a:chOff x="2150482" y="5284507"/>
            <a:chExt cx="2813200" cy="900120"/>
          </a:xfrm>
        </p:grpSpPr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EDEBFBD7-21DE-41EE-B192-F5DE3B44FD31}"/>
                </a:ext>
              </a:extLst>
            </p:cNvPr>
            <p:cNvCxnSpPr>
              <a:cxnSpLocks/>
              <a:stCxn id="10" idx="1"/>
              <a:endCxn id="14" idx="2"/>
            </p:cNvCxnSpPr>
            <p:nvPr/>
          </p:nvCxnSpPr>
          <p:spPr>
            <a:xfrm rot="10800000">
              <a:off x="2150482" y="5284507"/>
              <a:ext cx="2813200" cy="732739"/>
            </a:xfrm>
            <a:prstGeom prst="bentConnector2">
              <a:avLst/>
            </a:prstGeom>
            <a:ln w="82550">
              <a:solidFill>
                <a:srgbClr val="B82B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ABC7A68-E3BF-4F2A-93B9-7D7B1EB4D1C2}"/>
                </a:ext>
              </a:extLst>
            </p:cNvPr>
            <p:cNvSpPr/>
            <p:nvPr/>
          </p:nvSpPr>
          <p:spPr>
            <a:xfrm>
              <a:off x="3557080" y="5874232"/>
              <a:ext cx="934693" cy="31039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2BD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100" dirty="0">
                  <a:solidFill>
                    <a:srgbClr val="B82BD0"/>
                  </a:solidFill>
                </a:rPr>
                <a:t>New </a:t>
              </a:r>
              <a:r>
                <a:rPr lang="pl-PL" sz="1100" dirty="0" err="1">
                  <a:solidFill>
                    <a:srgbClr val="B82BD0"/>
                  </a:solidFill>
                </a:rPr>
                <a:t>state</a:t>
              </a:r>
              <a:endParaRPr lang="pl-PL" sz="1100" dirty="0">
                <a:solidFill>
                  <a:srgbClr val="B82BD0"/>
                </a:solidFill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2A9977D-572F-4402-8517-F3CFC21EB4A2}"/>
              </a:ext>
            </a:extLst>
          </p:cNvPr>
          <p:cNvSpPr/>
          <p:nvPr/>
        </p:nvSpPr>
        <p:spPr>
          <a:xfrm>
            <a:off x="1018164" y="2998282"/>
            <a:ext cx="2264635" cy="598206"/>
          </a:xfrm>
          <a:prstGeom prst="roundRect">
            <a:avLst/>
          </a:prstGeom>
          <a:solidFill>
            <a:srgbClr val="FFFFFF"/>
          </a:solidFill>
          <a:ln>
            <a:solidFill>
              <a:srgbClr val="B82B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>
                <a:solidFill>
                  <a:srgbClr val="B82BD0"/>
                </a:solidFill>
              </a:rPr>
              <a:t>Selector</a:t>
            </a:r>
            <a:endParaRPr lang="pl-PL" dirty="0">
              <a:solidFill>
                <a:srgbClr val="B82BD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72B20F-957C-43E7-94FF-8D797A53A22B}"/>
              </a:ext>
            </a:extLst>
          </p:cNvPr>
          <p:cNvCxnSpPr>
            <a:cxnSpLocks/>
            <a:stCxn id="14" idx="0"/>
            <a:endCxn id="21" idx="2"/>
          </p:cNvCxnSpPr>
          <p:nvPr/>
        </p:nvCxnSpPr>
        <p:spPr>
          <a:xfrm flipV="1">
            <a:off x="2150482" y="3596488"/>
            <a:ext cx="0" cy="1089812"/>
          </a:xfrm>
          <a:prstGeom prst="straightConnector1">
            <a:avLst/>
          </a:prstGeom>
          <a:ln w="73025">
            <a:solidFill>
              <a:srgbClr val="B92E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363C828-2F5B-4E06-8931-2383FB12AB41}"/>
              </a:ext>
            </a:extLst>
          </p:cNvPr>
          <p:cNvGrpSpPr/>
          <p:nvPr/>
        </p:nvGrpSpPr>
        <p:grpSpPr>
          <a:xfrm>
            <a:off x="3282799" y="3140938"/>
            <a:ext cx="1680883" cy="310395"/>
            <a:chOff x="3282799" y="3140938"/>
            <a:chExt cx="1680883" cy="31039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253DE7F-55B8-45D6-936D-2E38C74994D9}"/>
                </a:ext>
              </a:extLst>
            </p:cNvPr>
            <p:cNvCxnSpPr>
              <a:cxnSpLocks/>
              <a:stCxn id="21" idx="3"/>
              <a:endCxn id="5" idx="1"/>
            </p:cNvCxnSpPr>
            <p:nvPr/>
          </p:nvCxnSpPr>
          <p:spPr>
            <a:xfrm flipV="1">
              <a:off x="3282799" y="3296136"/>
              <a:ext cx="1680883" cy="1249"/>
            </a:xfrm>
            <a:prstGeom prst="straightConnector1">
              <a:avLst/>
            </a:prstGeom>
            <a:ln w="73025">
              <a:solidFill>
                <a:srgbClr val="B92ED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B05A6C9-5994-4AE7-A6BE-B0B9D0CCC894}"/>
                </a:ext>
              </a:extLst>
            </p:cNvPr>
            <p:cNvSpPr/>
            <p:nvPr/>
          </p:nvSpPr>
          <p:spPr>
            <a:xfrm>
              <a:off x="3541221" y="3140938"/>
              <a:ext cx="934693" cy="31039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2BD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100" dirty="0" err="1">
                  <a:solidFill>
                    <a:srgbClr val="B82BD0"/>
                  </a:solidFill>
                </a:rPr>
                <a:t>State</a:t>
              </a:r>
              <a:endParaRPr lang="pl-PL" sz="1100" dirty="0">
                <a:solidFill>
                  <a:srgbClr val="B82BD0"/>
                </a:solidFill>
              </a:endParaRP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42E360EE-9B92-4731-983F-F9AC9B5D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/>
              <a:t>Redux</a:t>
            </a:r>
            <a:r>
              <a:rPr lang="pl-PL" dirty="0"/>
              <a:t> </a:t>
            </a:r>
            <a:r>
              <a:rPr lang="pl-PL" dirty="0" err="1"/>
              <a:t>Lifecycle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160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F5036-02B9-4B36-A0DF-6075D5808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Dlaczego </a:t>
            </a:r>
            <a:r>
              <a:rPr lang="pl-PL" dirty="0" err="1"/>
              <a:t>Redux</a:t>
            </a:r>
            <a:r>
              <a:rPr lang="pl-PL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F51024-C816-44B2-B1DF-8C63469E1327}"/>
              </a:ext>
            </a:extLst>
          </p:cNvPr>
          <p:cNvSpPr txBox="1"/>
          <p:nvPr/>
        </p:nvSpPr>
        <p:spPr>
          <a:xfrm>
            <a:off x="356378" y="3591834"/>
            <a:ext cx="334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Jeden </a:t>
            </a:r>
            <a:r>
              <a:rPr lang="pl-PL" dirty="0" err="1"/>
              <a:t>store</a:t>
            </a:r>
            <a:r>
              <a:rPr lang="pl-PL" dirty="0"/>
              <a:t> by wszystkimi rządzić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26B08-7278-4DF0-8E77-9402E0201D90}"/>
              </a:ext>
            </a:extLst>
          </p:cNvPr>
          <p:cNvSpPr txBox="1"/>
          <p:nvPr/>
        </p:nvSpPr>
        <p:spPr>
          <a:xfrm>
            <a:off x="3205746" y="6097739"/>
            <a:ext cx="334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Pojedyncze źródło prawdy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DD12F-DF41-4972-893D-CAF10203C484}"/>
              </a:ext>
            </a:extLst>
          </p:cNvPr>
          <p:cNvSpPr txBox="1"/>
          <p:nvPr/>
        </p:nvSpPr>
        <p:spPr>
          <a:xfrm>
            <a:off x="5299488" y="3600856"/>
            <a:ext cx="334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Caching</a:t>
            </a:r>
            <a:endParaRPr lang="pl-P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D891B-A73D-43AE-BBBE-406E151662EF}"/>
              </a:ext>
            </a:extLst>
          </p:cNvPr>
          <p:cNvSpPr txBox="1"/>
          <p:nvPr/>
        </p:nvSpPr>
        <p:spPr>
          <a:xfrm>
            <a:off x="6969792" y="6097739"/>
            <a:ext cx="334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Narzędzia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69C7B2-9E2A-4E51-BF74-8DB0D0B80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77" y="1568773"/>
            <a:ext cx="2155939" cy="2023061"/>
          </a:xfrm>
          <a:prstGeom prst="rect">
            <a:avLst/>
          </a:prstGeom>
        </p:spPr>
      </p:pic>
      <p:pic>
        <p:nvPicPr>
          <p:cNvPr id="1028" name="Picture 4" descr="The Truth Machine: The Lie Detector in Your Next Pair of Glasses – Alchemy  of Change">
            <a:extLst>
              <a:ext uri="{FF2B5EF4-FFF2-40B4-BE49-F238E27FC236}">
                <a16:creationId xmlns:a16="http://schemas.microsoft.com/office/drawing/2014/main" id="{3C5D2711-642F-4B7E-BEEA-69CE59F3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054" y="4071879"/>
            <a:ext cx="2870179" cy="191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 to jest pamięć podręczna L1, L2 i L3 na komputerze | Windows News">
            <a:extLst>
              <a:ext uri="{FF2B5EF4-FFF2-40B4-BE49-F238E27FC236}">
                <a16:creationId xmlns:a16="http://schemas.microsoft.com/office/drawing/2014/main" id="{CE7333EB-8372-4B72-9B58-2718A37F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870" y="1570308"/>
            <a:ext cx="3329488" cy="191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Shop the Hardware Store - Navigating the Hardware Store">
            <a:extLst>
              <a:ext uri="{FF2B5EF4-FFF2-40B4-BE49-F238E27FC236}">
                <a16:creationId xmlns:a16="http://schemas.microsoft.com/office/drawing/2014/main" id="{C6A9B56F-5AAD-4C06-8FFC-86B56241D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140" y="4071879"/>
            <a:ext cx="1903912" cy="190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26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CA1A5A-D3BF-406F-A6C7-535A4CC61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224" y="1586230"/>
            <a:ext cx="4295587" cy="34163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l-PL" sz="4800" b="1" dirty="0" err="1"/>
              <a:t>Store</a:t>
            </a:r>
            <a:r>
              <a:rPr lang="pl-PL" sz="4800" b="1" dirty="0"/>
              <a:t> (</a:t>
            </a:r>
            <a:r>
              <a:rPr lang="pl-PL" sz="4800" b="1" dirty="0" err="1"/>
              <a:t>state</a:t>
            </a:r>
            <a:r>
              <a:rPr lang="pl-PL" sz="4800" b="1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1C50A-381A-4295-935B-1831EB49F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960" y="1587352"/>
            <a:ext cx="4577356" cy="3415177"/>
          </a:xfrm>
          <a:prstGeom prst="rect">
            <a:avLst/>
          </a:prstGeo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1E6574-7E5D-437D-B203-DE31C209CA32}"/>
              </a:ext>
            </a:extLst>
          </p:cNvPr>
          <p:cNvCxnSpPr>
            <a:cxnSpLocks/>
          </p:cNvCxnSpPr>
          <p:nvPr/>
        </p:nvCxnSpPr>
        <p:spPr>
          <a:xfrm>
            <a:off x="5324811" y="3338830"/>
            <a:ext cx="7709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80377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6A5B49-FEA9-40DC-ADF0-290E6F9E0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764" y="1540510"/>
            <a:ext cx="4295587" cy="34163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l-PL" sz="4800" b="1" dirty="0" err="1"/>
              <a:t>Actions</a:t>
            </a:r>
            <a:endParaRPr lang="pl-PL" sz="48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4AD757-EB51-4693-99B6-6DF5DB5FD057}"/>
              </a:ext>
            </a:extLst>
          </p:cNvPr>
          <p:cNvCxnSpPr>
            <a:cxnSpLocks/>
          </p:cNvCxnSpPr>
          <p:nvPr/>
        </p:nvCxnSpPr>
        <p:spPr>
          <a:xfrm>
            <a:off x="5073351" y="3293110"/>
            <a:ext cx="78889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3B4817B-D046-4692-85B4-CF64781EF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271" y="2824200"/>
            <a:ext cx="4636011" cy="93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1624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F22EEA-3361-4B5C-B296-9B207915B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436" y="1635105"/>
            <a:ext cx="4295587" cy="34163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l-PL" sz="4800" b="1" dirty="0" err="1"/>
              <a:t>Reducer</a:t>
            </a:r>
            <a:endParaRPr lang="pl-PL" sz="48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114CE7-A577-4EDA-9ABE-18470F14D024}"/>
              </a:ext>
            </a:extLst>
          </p:cNvPr>
          <p:cNvCxnSpPr>
            <a:cxnSpLocks/>
          </p:cNvCxnSpPr>
          <p:nvPr/>
        </p:nvCxnSpPr>
        <p:spPr>
          <a:xfrm>
            <a:off x="5074023" y="3387705"/>
            <a:ext cx="78889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56ED868-B974-4F31-8391-FBB2A3002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42062"/>
            <a:ext cx="5181600" cy="297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5274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BE15BE-1841-4CCC-9B37-EFECEE858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/>
              <a:t>Redux</a:t>
            </a:r>
            <a:r>
              <a:rPr lang="pl-PL" dirty="0"/>
              <a:t> </a:t>
            </a:r>
            <a:r>
              <a:rPr lang="pl-PL" dirty="0" err="1"/>
              <a:t>Lifecycle</a:t>
            </a:r>
            <a:endParaRPr lang="pl-P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8852698-9BFC-4178-9A5C-34C4256ABE19}"/>
              </a:ext>
            </a:extLst>
          </p:cNvPr>
          <p:cNvSpPr/>
          <p:nvPr/>
        </p:nvSpPr>
        <p:spPr>
          <a:xfrm>
            <a:off x="4963682" y="2997033"/>
            <a:ext cx="2264635" cy="598206"/>
          </a:xfrm>
          <a:prstGeom prst="roundRect">
            <a:avLst/>
          </a:prstGeom>
          <a:solidFill>
            <a:srgbClr val="4B304F"/>
          </a:solidFill>
          <a:ln>
            <a:solidFill>
              <a:srgbClr val="F2E8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Component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C5A434-7249-41F4-87A2-DB901FFAB55A}"/>
              </a:ext>
            </a:extLst>
          </p:cNvPr>
          <p:cNvSpPr/>
          <p:nvPr/>
        </p:nvSpPr>
        <p:spPr>
          <a:xfrm>
            <a:off x="4963682" y="1756134"/>
            <a:ext cx="2264635" cy="598206"/>
          </a:xfrm>
          <a:prstGeom prst="roundRect">
            <a:avLst/>
          </a:prstGeom>
          <a:solidFill>
            <a:srgbClr val="4B304F"/>
          </a:solidFill>
          <a:ln>
            <a:solidFill>
              <a:srgbClr val="F2E8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View</a:t>
            </a:r>
            <a:endParaRPr lang="pl-P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88AF16-6F5F-4C83-8898-B82E83E45845}"/>
              </a:ext>
            </a:extLst>
          </p:cNvPr>
          <p:cNvGrpSpPr/>
          <p:nvPr/>
        </p:nvGrpSpPr>
        <p:grpSpPr>
          <a:xfrm>
            <a:off x="5628652" y="2354340"/>
            <a:ext cx="934693" cy="684135"/>
            <a:chOff x="5628652" y="2354340"/>
            <a:chExt cx="934693" cy="68413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A9CEDCE-39EE-4D50-A528-ECECA879FAC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096000" y="2354340"/>
              <a:ext cx="0" cy="684135"/>
            </a:xfrm>
            <a:prstGeom prst="straightConnector1">
              <a:avLst/>
            </a:prstGeom>
            <a:ln w="73025">
              <a:solidFill>
                <a:srgbClr val="B92ED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2FD553A-E562-47A9-BC34-B3058DB97600}"/>
                </a:ext>
              </a:extLst>
            </p:cNvPr>
            <p:cNvSpPr/>
            <p:nvPr/>
          </p:nvSpPr>
          <p:spPr>
            <a:xfrm>
              <a:off x="5628652" y="2430840"/>
              <a:ext cx="934693" cy="31039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2BD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100" dirty="0">
                  <a:solidFill>
                    <a:srgbClr val="B82BD0"/>
                  </a:solidFill>
                </a:rPr>
                <a:t>User event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6F436A-E169-4C64-A099-EC8F6C965FB6}"/>
              </a:ext>
            </a:extLst>
          </p:cNvPr>
          <p:cNvSpPr/>
          <p:nvPr/>
        </p:nvSpPr>
        <p:spPr>
          <a:xfrm>
            <a:off x="4963682" y="5718142"/>
            <a:ext cx="2264635" cy="598206"/>
          </a:xfrm>
          <a:prstGeom prst="roundRect">
            <a:avLst/>
          </a:prstGeom>
          <a:solidFill>
            <a:srgbClr val="FFFFFF"/>
          </a:solidFill>
          <a:ln>
            <a:solidFill>
              <a:srgbClr val="B82B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>
                <a:solidFill>
                  <a:srgbClr val="B82BD0"/>
                </a:solidFill>
              </a:rPr>
              <a:t>Reducer</a:t>
            </a:r>
            <a:endParaRPr lang="pl-PL" dirty="0">
              <a:solidFill>
                <a:srgbClr val="B82BD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2CA602-E374-4783-87D6-2CB145488E71}"/>
              </a:ext>
            </a:extLst>
          </p:cNvPr>
          <p:cNvGrpSpPr/>
          <p:nvPr/>
        </p:nvGrpSpPr>
        <p:grpSpPr>
          <a:xfrm>
            <a:off x="5628652" y="3595238"/>
            <a:ext cx="934693" cy="2122905"/>
            <a:chOff x="5628652" y="3595238"/>
            <a:chExt cx="934693" cy="2122905"/>
          </a:xfrm>
        </p:grpSpPr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F349DEFF-0B1D-42AB-899A-315D39FF2300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rot="16200000" flipH="1">
              <a:off x="5034548" y="4656690"/>
              <a:ext cx="2122905" cy="1"/>
            </a:xfrm>
            <a:prstGeom prst="bentConnector3">
              <a:avLst/>
            </a:prstGeom>
            <a:ln w="82550">
              <a:solidFill>
                <a:srgbClr val="B82B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A8EC4D9-8D37-4051-88D9-CBB2539A095C}"/>
                </a:ext>
              </a:extLst>
            </p:cNvPr>
            <p:cNvSpPr/>
            <p:nvPr/>
          </p:nvSpPr>
          <p:spPr>
            <a:xfrm>
              <a:off x="5628652" y="4275305"/>
              <a:ext cx="934693" cy="38138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2BD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100" dirty="0">
                  <a:solidFill>
                    <a:srgbClr val="B82BD0"/>
                  </a:solidFill>
                </a:rPr>
                <a:t>Action (</a:t>
              </a:r>
              <a:r>
                <a:rPr lang="pl-PL" sz="1100" dirty="0" err="1">
                  <a:solidFill>
                    <a:srgbClr val="B82BD0"/>
                  </a:solidFill>
                </a:rPr>
                <a:t>dispatch</a:t>
              </a:r>
              <a:r>
                <a:rPr lang="pl-PL" sz="1100" dirty="0">
                  <a:solidFill>
                    <a:srgbClr val="B82BD0"/>
                  </a:solidFill>
                </a:rPr>
                <a:t>)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88695C8-E3F4-4854-83F9-E79894B3CD99}"/>
              </a:ext>
            </a:extLst>
          </p:cNvPr>
          <p:cNvSpPr/>
          <p:nvPr/>
        </p:nvSpPr>
        <p:spPr>
          <a:xfrm>
            <a:off x="1018164" y="4686300"/>
            <a:ext cx="2264635" cy="598206"/>
          </a:xfrm>
          <a:prstGeom prst="roundRect">
            <a:avLst/>
          </a:prstGeom>
          <a:solidFill>
            <a:srgbClr val="B82BD0"/>
          </a:solidFill>
          <a:ln>
            <a:solidFill>
              <a:srgbClr val="B82B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>
                <a:solidFill>
                  <a:schemeClr val="bg1"/>
                </a:solidFill>
              </a:rPr>
              <a:t>Store</a:t>
            </a:r>
            <a:endParaRPr lang="pl-PL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87250A-E3B1-4C3E-8F09-1D5543B173B2}"/>
              </a:ext>
            </a:extLst>
          </p:cNvPr>
          <p:cNvGrpSpPr/>
          <p:nvPr/>
        </p:nvGrpSpPr>
        <p:grpSpPr>
          <a:xfrm>
            <a:off x="3282799" y="4832729"/>
            <a:ext cx="2341577" cy="885413"/>
            <a:chOff x="3282799" y="4832729"/>
            <a:chExt cx="2341577" cy="885413"/>
          </a:xfrm>
        </p:grpSpPr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F873B465-F562-4A75-8AEA-10C89F55A44A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3282799" y="4985403"/>
              <a:ext cx="2341577" cy="732739"/>
            </a:xfrm>
            <a:prstGeom prst="bentConnector3">
              <a:avLst>
                <a:gd name="adj1" fmla="val 100034"/>
              </a:avLst>
            </a:prstGeom>
            <a:ln w="82550">
              <a:solidFill>
                <a:srgbClr val="B82B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0804A15-E90B-4050-AE0E-198B39DB88D4}"/>
                </a:ext>
              </a:extLst>
            </p:cNvPr>
            <p:cNvSpPr/>
            <p:nvPr/>
          </p:nvSpPr>
          <p:spPr>
            <a:xfrm>
              <a:off x="3557081" y="4832729"/>
              <a:ext cx="934693" cy="31039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2BD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100" dirty="0" err="1">
                  <a:solidFill>
                    <a:srgbClr val="B82BD0"/>
                  </a:solidFill>
                </a:rPr>
                <a:t>State</a:t>
              </a:r>
              <a:endParaRPr lang="pl-PL" sz="1100" dirty="0">
                <a:solidFill>
                  <a:srgbClr val="B82BD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A99DD2-32BC-4988-BE61-F06A06178572}"/>
              </a:ext>
            </a:extLst>
          </p:cNvPr>
          <p:cNvGrpSpPr/>
          <p:nvPr/>
        </p:nvGrpSpPr>
        <p:grpSpPr>
          <a:xfrm>
            <a:off x="2150482" y="5284507"/>
            <a:ext cx="2813200" cy="900120"/>
            <a:chOff x="2150482" y="5284507"/>
            <a:chExt cx="2813200" cy="900120"/>
          </a:xfrm>
        </p:grpSpPr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FDFDE263-AEED-4F16-8345-8131DB104422}"/>
                </a:ext>
              </a:extLst>
            </p:cNvPr>
            <p:cNvCxnSpPr>
              <a:cxnSpLocks/>
              <a:stCxn id="10" idx="1"/>
              <a:endCxn id="14" idx="2"/>
            </p:cNvCxnSpPr>
            <p:nvPr/>
          </p:nvCxnSpPr>
          <p:spPr>
            <a:xfrm rot="10800000">
              <a:off x="2150482" y="5284507"/>
              <a:ext cx="2813200" cy="732739"/>
            </a:xfrm>
            <a:prstGeom prst="bentConnector2">
              <a:avLst/>
            </a:prstGeom>
            <a:ln w="82550">
              <a:solidFill>
                <a:srgbClr val="B82B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2B3E29-5652-45C4-9B54-94E17E8F5951}"/>
                </a:ext>
              </a:extLst>
            </p:cNvPr>
            <p:cNvSpPr/>
            <p:nvPr/>
          </p:nvSpPr>
          <p:spPr>
            <a:xfrm>
              <a:off x="3557080" y="5874232"/>
              <a:ext cx="934693" cy="31039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2BD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100" dirty="0">
                  <a:solidFill>
                    <a:srgbClr val="B82BD0"/>
                  </a:solidFill>
                </a:rPr>
                <a:t>New </a:t>
              </a:r>
              <a:r>
                <a:rPr lang="pl-PL" sz="1100" dirty="0" err="1">
                  <a:solidFill>
                    <a:srgbClr val="B82BD0"/>
                  </a:solidFill>
                </a:rPr>
                <a:t>state</a:t>
              </a:r>
              <a:endParaRPr lang="pl-PL" sz="1100" dirty="0">
                <a:solidFill>
                  <a:srgbClr val="B82BD0"/>
                </a:solidFill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6C273A9-0972-4772-8354-B4DF5ED14A8E}"/>
              </a:ext>
            </a:extLst>
          </p:cNvPr>
          <p:cNvSpPr/>
          <p:nvPr/>
        </p:nvSpPr>
        <p:spPr>
          <a:xfrm>
            <a:off x="1018164" y="2998282"/>
            <a:ext cx="2264635" cy="598206"/>
          </a:xfrm>
          <a:prstGeom prst="roundRect">
            <a:avLst/>
          </a:prstGeom>
          <a:solidFill>
            <a:srgbClr val="FFFFFF"/>
          </a:solidFill>
          <a:ln>
            <a:solidFill>
              <a:srgbClr val="B82B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>
                <a:solidFill>
                  <a:srgbClr val="B82BD0"/>
                </a:solidFill>
              </a:rPr>
              <a:t>Selector</a:t>
            </a:r>
            <a:endParaRPr lang="pl-PL" dirty="0">
              <a:solidFill>
                <a:srgbClr val="B82BD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15B516-00CB-4BC0-AA6F-7218A80C7E2F}"/>
              </a:ext>
            </a:extLst>
          </p:cNvPr>
          <p:cNvCxnSpPr>
            <a:cxnSpLocks/>
            <a:stCxn id="14" idx="0"/>
            <a:endCxn id="21" idx="2"/>
          </p:cNvCxnSpPr>
          <p:nvPr/>
        </p:nvCxnSpPr>
        <p:spPr>
          <a:xfrm flipV="1">
            <a:off x="2150482" y="3596488"/>
            <a:ext cx="0" cy="1089812"/>
          </a:xfrm>
          <a:prstGeom prst="straightConnector1">
            <a:avLst/>
          </a:prstGeom>
          <a:ln w="73025">
            <a:solidFill>
              <a:srgbClr val="B92E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F6F96D9-534A-47C7-B4BD-FD9192AC7AFF}"/>
              </a:ext>
            </a:extLst>
          </p:cNvPr>
          <p:cNvGrpSpPr/>
          <p:nvPr/>
        </p:nvGrpSpPr>
        <p:grpSpPr>
          <a:xfrm>
            <a:off x="3282799" y="3140938"/>
            <a:ext cx="1680883" cy="310395"/>
            <a:chOff x="3282799" y="3140938"/>
            <a:chExt cx="1680883" cy="31039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EFD9092-D535-4A0A-AFA4-54F7A54EE4E8}"/>
                </a:ext>
              </a:extLst>
            </p:cNvPr>
            <p:cNvCxnSpPr>
              <a:cxnSpLocks/>
              <a:stCxn id="21" idx="3"/>
              <a:endCxn id="5" idx="1"/>
            </p:cNvCxnSpPr>
            <p:nvPr/>
          </p:nvCxnSpPr>
          <p:spPr>
            <a:xfrm flipV="1">
              <a:off x="3282799" y="3296136"/>
              <a:ext cx="1680883" cy="1249"/>
            </a:xfrm>
            <a:prstGeom prst="straightConnector1">
              <a:avLst/>
            </a:prstGeom>
            <a:ln w="73025">
              <a:solidFill>
                <a:srgbClr val="B92ED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0C331A6-3A9A-4A30-AC00-2A057B1FED1C}"/>
                </a:ext>
              </a:extLst>
            </p:cNvPr>
            <p:cNvSpPr/>
            <p:nvPr/>
          </p:nvSpPr>
          <p:spPr>
            <a:xfrm>
              <a:off x="3541221" y="3140938"/>
              <a:ext cx="934693" cy="31039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2BD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100" dirty="0" err="1">
                  <a:solidFill>
                    <a:srgbClr val="B82BD0"/>
                  </a:solidFill>
                </a:rPr>
                <a:t>State</a:t>
              </a:r>
              <a:endParaRPr lang="pl-PL" sz="1100" dirty="0">
                <a:solidFill>
                  <a:srgbClr val="B82BD0"/>
                </a:solidFill>
              </a:endParaRP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5559770-90E7-490E-8FE7-8C72F742C65A}"/>
              </a:ext>
            </a:extLst>
          </p:cNvPr>
          <p:cNvSpPr/>
          <p:nvPr/>
        </p:nvSpPr>
        <p:spPr>
          <a:xfrm>
            <a:off x="8573652" y="5708900"/>
            <a:ext cx="2264635" cy="598206"/>
          </a:xfrm>
          <a:prstGeom prst="roundRect">
            <a:avLst/>
          </a:prstGeom>
          <a:solidFill>
            <a:srgbClr val="FFFFFF"/>
          </a:solidFill>
          <a:ln>
            <a:solidFill>
              <a:srgbClr val="B82B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>
                <a:solidFill>
                  <a:srgbClr val="B82BD0"/>
                </a:solidFill>
              </a:rPr>
              <a:t>Redux</a:t>
            </a:r>
            <a:r>
              <a:rPr lang="pl-PL" dirty="0">
                <a:solidFill>
                  <a:srgbClr val="B82BD0"/>
                </a:solidFill>
              </a:rPr>
              <a:t> </a:t>
            </a:r>
            <a:r>
              <a:rPr lang="pl-PL" dirty="0" err="1">
                <a:solidFill>
                  <a:srgbClr val="B82BD0"/>
                </a:solidFill>
              </a:rPr>
              <a:t>thunk</a:t>
            </a:r>
            <a:endParaRPr lang="pl-PL" dirty="0">
              <a:solidFill>
                <a:srgbClr val="B82BD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29258-F0F4-4642-908C-4360A81FD180}"/>
              </a:ext>
            </a:extLst>
          </p:cNvPr>
          <p:cNvCxnSpPr>
            <a:cxnSpLocks/>
          </p:cNvCxnSpPr>
          <p:nvPr/>
        </p:nvCxnSpPr>
        <p:spPr>
          <a:xfrm flipV="1">
            <a:off x="7228317" y="5864990"/>
            <a:ext cx="1345335" cy="9242"/>
          </a:xfrm>
          <a:prstGeom prst="straightConnector1">
            <a:avLst/>
          </a:prstGeom>
          <a:ln w="73025">
            <a:solidFill>
              <a:srgbClr val="B92E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6F0180-4100-4C19-B6C6-9EBFF813C1CE}"/>
              </a:ext>
            </a:extLst>
          </p:cNvPr>
          <p:cNvCxnSpPr>
            <a:cxnSpLocks/>
          </p:cNvCxnSpPr>
          <p:nvPr/>
        </p:nvCxnSpPr>
        <p:spPr>
          <a:xfrm flipV="1">
            <a:off x="9593238" y="4574533"/>
            <a:ext cx="0" cy="1143609"/>
          </a:xfrm>
          <a:prstGeom prst="straightConnector1">
            <a:avLst/>
          </a:prstGeom>
          <a:ln w="73025">
            <a:solidFill>
              <a:srgbClr val="B92E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E025FD-A950-4FB5-A88A-6042D2F02FAD}"/>
              </a:ext>
            </a:extLst>
          </p:cNvPr>
          <p:cNvGrpSpPr/>
          <p:nvPr/>
        </p:nvGrpSpPr>
        <p:grpSpPr>
          <a:xfrm>
            <a:off x="7228318" y="5998448"/>
            <a:ext cx="1345334" cy="384232"/>
            <a:chOff x="7228318" y="5998448"/>
            <a:chExt cx="1345334" cy="3842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C82C3A7-3AE8-4E09-8B37-68898C3E27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28318" y="6178608"/>
              <a:ext cx="1345334" cy="6019"/>
            </a:xfrm>
            <a:prstGeom prst="straightConnector1">
              <a:avLst/>
            </a:prstGeom>
            <a:ln w="73025">
              <a:solidFill>
                <a:srgbClr val="B92ED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2E9A04F-CCAB-45AA-AB82-2AA1081D6D5F}"/>
                </a:ext>
              </a:extLst>
            </p:cNvPr>
            <p:cNvSpPr/>
            <p:nvPr/>
          </p:nvSpPr>
          <p:spPr>
            <a:xfrm>
              <a:off x="7553478" y="5998448"/>
              <a:ext cx="924697" cy="384232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2BD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100" dirty="0">
                  <a:solidFill>
                    <a:srgbClr val="B82BD0"/>
                  </a:solidFill>
                </a:rPr>
                <a:t>Action (</a:t>
              </a:r>
              <a:r>
                <a:rPr lang="pl-PL" sz="1100" dirty="0" err="1">
                  <a:solidFill>
                    <a:srgbClr val="B82BD0"/>
                  </a:solidFill>
                </a:rPr>
                <a:t>dispatch</a:t>
              </a:r>
              <a:r>
                <a:rPr lang="pl-PL" sz="1100" dirty="0">
                  <a:solidFill>
                    <a:srgbClr val="B82BD0"/>
                  </a:solidFill>
                </a:rPr>
                <a:t>)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092E5FD-AD5B-401A-9098-B73998005F8E}"/>
              </a:ext>
            </a:extLst>
          </p:cNvPr>
          <p:cNvCxnSpPr>
            <a:cxnSpLocks/>
          </p:cNvCxnSpPr>
          <p:nvPr/>
        </p:nvCxnSpPr>
        <p:spPr>
          <a:xfrm>
            <a:off x="9831736" y="4574533"/>
            <a:ext cx="0" cy="1143609"/>
          </a:xfrm>
          <a:prstGeom prst="straightConnector1">
            <a:avLst/>
          </a:prstGeom>
          <a:ln w="73025">
            <a:solidFill>
              <a:srgbClr val="B92E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B3680A-E8B1-4A95-ABD1-82A9282BFB76}"/>
              </a:ext>
            </a:extLst>
          </p:cNvPr>
          <p:cNvCxnSpPr>
            <a:cxnSpLocks/>
          </p:cNvCxnSpPr>
          <p:nvPr/>
        </p:nvCxnSpPr>
        <p:spPr>
          <a:xfrm flipV="1">
            <a:off x="9581118" y="3140938"/>
            <a:ext cx="0" cy="817139"/>
          </a:xfrm>
          <a:prstGeom prst="straightConnector1">
            <a:avLst/>
          </a:prstGeom>
          <a:ln w="73025">
            <a:solidFill>
              <a:srgbClr val="B92E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21F568-599E-48D8-9F41-0B649EF70A5A}"/>
              </a:ext>
            </a:extLst>
          </p:cNvPr>
          <p:cNvCxnSpPr>
            <a:cxnSpLocks/>
          </p:cNvCxnSpPr>
          <p:nvPr/>
        </p:nvCxnSpPr>
        <p:spPr>
          <a:xfrm flipH="1">
            <a:off x="9819616" y="3194248"/>
            <a:ext cx="12120" cy="763828"/>
          </a:xfrm>
          <a:prstGeom prst="straightConnector1">
            <a:avLst/>
          </a:prstGeom>
          <a:ln w="73025" cap="sq">
            <a:solidFill>
              <a:srgbClr val="B92ED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Database">
            <a:extLst>
              <a:ext uri="{FF2B5EF4-FFF2-40B4-BE49-F238E27FC236}">
                <a16:creationId xmlns:a16="http://schemas.microsoft.com/office/drawing/2014/main" id="{9595EB22-6E72-420D-A2CA-1CD7E1666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5053" y="2013304"/>
            <a:ext cx="1241828" cy="1241828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83F7D7-F6D4-48CA-8CAE-FB8C8AC0E358}"/>
              </a:ext>
            </a:extLst>
          </p:cNvPr>
          <p:cNvSpPr/>
          <p:nvPr/>
        </p:nvSpPr>
        <p:spPr>
          <a:xfrm>
            <a:off x="8573650" y="3950501"/>
            <a:ext cx="2264635" cy="598206"/>
          </a:xfrm>
          <a:prstGeom prst="roundRect">
            <a:avLst/>
          </a:prstGeom>
          <a:solidFill>
            <a:srgbClr val="4B304F"/>
          </a:solidFill>
          <a:ln>
            <a:solidFill>
              <a:srgbClr val="F2E8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2428970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C012F-9222-4FAD-867A-62460861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domowe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57A11-D4FF-4E04-AAB3-3AF752C4FF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Podłączenie widoku informacji dla bohatera do </a:t>
            </a:r>
            <a:r>
              <a:rPr lang="pl-PL" dirty="0" err="1"/>
              <a:t>Redux</a:t>
            </a:r>
            <a:r>
              <a:rPr lang="pl-PL" dirty="0"/>
              <a:t> </a:t>
            </a:r>
            <a:r>
              <a:rPr lang="pl-PL" dirty="0" err="1"/>
              <a:t>flow</a:t>
            </a:r>
            <a:endParaRPr lang="pl-P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AFDA3A-E641-436C-938A-4DDB1DE5A0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946412"/>
            <a:ext cx="5181600" cy="191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8789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18963</TotalTime>
  <Words>109</Words>
  <Application>Microsoft Office PowerPoint</Application>
  <PresentationFormat>Widescreen</PresentationFormat>
  <Paragraphs>51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React.js</vt:lpstr>
      <vt:lpstr>Co to jest stan?</vt:lpstr>
      <vt:lpstr>Redux Lifecycle</vt:lpstr>
      <vt:lpstr>Dlaczego Redux?</vt:lpstr>
      <vt:lpstr>PowerPoint Presentation</vt:lpstr>
      <vt:lpstr>PowerPoint Presentation</vt:lpstr>
      <vt:lpstr>PowerPoint Presentation</vt:lpstr>
      <vt:lpstr>Redux Lifecycle</vt:lpstr>
      <vt:lpstr>Zadanie domowe</vt:lpstr>
      <vt:lpstr>Zagadnienia dodatkowe</vt:lpstr>
      <vt:lpstr>W następnym odcinku: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2</dc:title>
  <dc:creator>Vadim Peczyński</dc:creator>
  <cp:lastModifiedBy>Vadim Peczyński</cp:lastModifiedBy>
  <cp:revision>176</cp:revision>
  <dcterms:created xsi:type="dcterms:W3CDTF">2017-09-24T12:08:46Z</dcterms:created>
  <dcterms:modified xsi:type="dcterms:W3CDTF">2021-10-28T14:00:40Z</dcterms:modified>
</cp:coreProperties>
</file>